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5"/>
  </p:notesMasterIdLst>
  <p:sldIdLst>
    <p:sldId id="259" r:id="rId3"/>
    <p:sldId id="370" r:id="rId4"/>
    <p:sldId id="365" r:id="rId5"/>
    <p:sldId id="368" r:id="rId6"/>
    <p:sldId id="362" r:id="rId7"/>
    <p:sldId id="361" r:id="rId8"/>
    <p:sldId id="330" r:id="rId9"/>
    <p:sldId id="331" r:id="rId10"/>
    <p:sldId id="332" r:id="rId11"/>
    <p:sldId id="319" r:id="rId12"/>
    <p:sldId id="363" r:id="rId13"/>
    <p:sldId id="343" r:id="rId14"/>
    <p:sldId id="334" r:id="rId15"/>
    <p:sldId id="369" r:id="rId16"/>
    <p:sldId id="364" r:id="rId17"/>
    <p:sldId id="336" r:id="rId18"/>
    <p:sldId id="327" r:id="rId19"/>
    <p:sldId id="371" r:id="rId20"/>
    <p:sldId id="366" r:id="rId21"/>
    <p:sldId id="346" r:id="rId22"/>
    <p:sldId id="367" r:id="rId23"/>
    <p:sldId id="299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E"/>
    <a:srgbClr val="F4E9E9"/>
    <a:srgbClr val="ED979A"/>
    <a:srgbClr val="FFABAB"/>
    <a:srgbClr val="E8D0D0"/>
    <a:srgbClr val="FFFF66"/>
    <a:srgbClr val="AE1E23"/>
    <a:srgbClr val="7F7F7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1771" autoAdjust="0"/>
  </p:normalViewPr>
  <p:slideViewPr>
    <p:cSldViewPr>
      <p:cViewPr>
        <p:scale>
          <a:sx n="80" d="100"/>
          <a:sy n="80" d="100"/>
        </p:scale>
        <p:origin x="1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DAA3D-03F3-4B62-825E-5E96B7A892F2}" type="datetimeFigureOut">
              <a:rPr lang="zh-CN" altLang="en-US" smtClean="0"/>
              <a:pPr/>
              <a:t>16/9/1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BFEB5-163D-44A6-A3C8-14D00848E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7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独立浏览器打包在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中，记录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等有用信息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BFEB5-163D-44A6-A3C8-14D00848E12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2" y="307853"/>
            <a:ext cx="8798346" cy="463443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116915"/>
            <a:ext cx="3096344" cy="13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4942285"/>
            <a:ext cx="5256584" cy="69651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6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2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9551"/>
            <a:ext cx="2057400" cy="4454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9551"/>
            <a:ext cx="6019800" cy="4454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14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51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80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37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59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8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27AFB-008F-425E-8CBC-2EA1CED7C3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88174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724965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80754"/>
            <a:ext cx="8229600" cy="756642"/>
          </a:xfr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26556"/>
            <a:ext cx="8229600" cy="4525963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latin typeface="微软雅黑"/>
                <a:ea typeface="微软雅黑"/>
                <a:cs typeface="微软雅黑"/>
              </a:defRPr>
            </a:lvl1pPr>
            <a:lvl2pPr>
              <a:defRPr sz="1600" b="0">
                <a:latin typeface="微软雅黑"/>
                <a:ea typeface="微软雅黑"/>
                <a:cs typeface="微软雅黑"/>
              </a:defRPr>
            </a:lvl2pPr>
            <a:lvl3pPr>
              <a:defRPr sz="1400" b="0">
                <a:latin typeface="微软雅黑"/>
                <a:ea typeface="微软雅黑"/>
                <a:cs typeface="微软雅黑"/>
              </a:defRPr>
            </a:lvl3pPr>
            <a:lvl4pPr>
              <a:defRPr sz="1200" b="0">
                <a:latin typeface="微软雅黑"/>
                <a:ea typeface="微软雅黑"/>
                <a:cs typeface="微软雅黑"/>
              </a:defRPr>
            </a:lvl4pPr>
            <a:lvl5pPr>
              <a:defRPr sz="1200" b="0"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28384" y="6356352"/>
            <a:ext cx="658416" cy="501649"/>
          </a:xfrm>
        </p:spPr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6" y="118690"/>
            <a:ext cx="8601075" cy="6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21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88543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928176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33558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17490" y="663576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D60F7F-24D3-48B1-B997-5886EF1C18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chen.yan\Desktop\logo_baidu_prom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1" y="6337301"/>
            <a:ext cx="1266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857625" y="6532564"/>
            <a:ext cx="207168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商业产品部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73600" y="6532564"/>
            <a:ext cx="14287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2011/03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44615" y="6414426"/>
            <a:ext cx="1563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896" y="6324616"/>
            <a:ext cx="304806" cy="47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16266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8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90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4838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67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43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7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12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365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1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2702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8345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841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699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9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7614"/>
            <a:ext cx="4038600" cy="344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7614"/>
            <a:ext cx="4038600" cy="344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7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7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4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7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0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91449-E60E-483F-AA53-CDBD9FC8D0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A9E63-1874-4CE3-B34C-A86D5434CEE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8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0" descr="应用部分3-0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5400"/>
            <a:ext cx="91821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7171" name="Text Box 8"/>
          <p:cNvSpPr>
            <a:spLocks noChangeArrowheads="1"/>
          </p:cNvSpPr>
          <p:nvPr/>
        </p:nvSpPr>
        <p:spPr bwMode="auto">
          <a:xfrm>
            <a:off x="179388" y="6021918"/>
            <a:ext cx="3175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400">
                <a:solidFill>
                  <a:schemeClr val="bg1"/>
                </a:solidFill>
                <a:latin typeface="FrutigerNext LT Regular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smtClean="0">
                <a:solidFill>
                  <a:srgbClr val="B5B5B6"/>
                </a:solidFill>
                <a:latin typeface="Arial" pitchFamily="34" charset="0"/>
              </a:rPr>
              <a:t>JD.com</a:t>
            </a:r>
            <a:endParaRPr lang="zh-CN" altLang="en-US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2162669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站外流量反作弊介绍</a:t>
            </a:r>
            <a:b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效果组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毕野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1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流量性质划分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908720"/>
            <a:ext cx="8136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kumimoji="1" lang="en-US" altLang="zh-CN" sz="2800" b="1" dirty="0" smtClean="0"/>
              <a:t>PC</a:t>
            </a:r>
            <a:endParaRPr kumimoji="1" lang="zh-CN" altLang="en-US" sz="2000" b="1" dirty="0" smtClean="0"/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>
                <a:solidFill>
                  <a:srgbClr val="FF0000"/>
                </a:solidFill>
              </a:rPr>
              <a:t>展示包段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en-US" altLang="zh-CN" sz="2000" b="1" dirty="0" err="1" smtClean="0">
                <a:solidFill>
                  <a:srgbClr val="FF0000"/>
                </a:solidFill>
              </a:rPr>
              <a:t>adx</a:t>
            </a:r>
            <a:endParaRPr kumimoji="1" lang="zh-CN" altLang="en-US" sz="2000" b="1" dirty="0" smtClean="0">
              <a:solidFill>
                <a:srgbClr val="FF0000"/>
              </a:solidFill>
            </a:endParaRPr>
          </a:p>
          <a:p>
            <a:pPr marL="914400" lvl="1" indent="-457200">
              <a:buFont typeface="Wingdings" charset="2"/>
              <a:buChar char="ü"/>
            </a:pPr>
            <a:r>
              <a:rPr kumimoji="1" lang="en-US" altLang="zh-CN" sz="2000" b="1" dirty="0" smtClean="0"/>
              <a:t>CPC</a:t>
            </a:r>
            <a:r>
              <a:rPr kumimoji="1" lang="zh-CN" altLang="en-US" sz="2000" b="1" dirty="0" smtClean="0"/>
              <a:t>联盟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展示促销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导航品专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展示市场</a:t>
            </a:r>
          </a:p>
          <a:p>
            <a:pPr marL="285750" indent="-285750">
              <a:buFont typeface="Wingdings" charset="2"/>
              <a:buChar char="n"/>
            </a:pPr>
            <a:endParaRPr kumimoji="1" lang="zh-CN" alt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kumimoji="1" lang="en-US" altLang="zh-CN" sz="2800" b="1" dirty="0" smtClean="0"/>
              <a:t>APP(</a:t>
            </a:r>
            <a:r>
              <a:rPr kumimoji="1" lang="zh-CN" altLang="en-US" sz="2000" b="1" dirty="0" smtClean="0"/>
              <a:t>以</a:t>
            </a:r>
            <a:r>
              <a:rPr kumimoji="1" lang="en-US" altLang="zh-CN" sz="2000" b="1" dirty="0" smtClean="0"/>
              <a:t>app</a:t>
            </a:r>
            <a:r>
              <a:rPr kumimoji="1" lang="zh-CN" altLang="en-US" sz="2000" b="1" dirty="0" smtClean="0"/>
              <a:t>联盟为例</a:t>
            </a:r>
            <a:r>
              <a:rPr kumimoji="1" lang="en-US" altLang="zh-CN" sz="2800" b="1" dirty="0" smtClean="0"/>
              <a:t>)</a:t>
            </a:r>
            <a:endParaRPr kumimoji="1" lang="zh-CN" altLang="en-US" sz="2800" b="1" dirty="0"/>
          </a:p>
          <a:p>
            <a:pPr marL="914400" lvl="1" indent="-457200">
              <a:buFont typeface="Wingdings" charset="2"/>
              <a:buChar char="ü"/>
            </a:pPr>
            <a:r>
              <a:rPr kumimoji="1" lang="en-US" altLang="zh-CN" sz="2000" b="1" dirty="0" smtClean="0"/>
              <a:t>Banner</a:t>
            </a:r>
            <a:endParaRPr kumimoji="1" lang="zh-CN" altLang="en-US" sz="2000" b="1" dirty="0"/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插屏</a:t>
            </a:r>
            <a:endParaRPr kumimoji="1" lang="zh-CN" altLang="en-US" sz="2000" b="1" dirty="0"/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信息流</a:t>
            </a:r>
            <a:endParaRPr kumimoji="1" lang="zh-CN" altLang="en-US" sz="2000" b="1" dirty="0"/>
          </a:p>
          <a:p>
            <a:pPr marL="285750" indent="-285750">
              <a:buFont typeface="Wingdings" charset="2"/>
              <a:buChar char="n"/>
            </a:pPr>
            <a:endParaRPr kumimoji="1" lang="zh-CN" altLang="en-US" sz="2800" b="1" dirty="0" smtClean="0"/>
          </a:p>
          <a:p>
            <a:pPr marL="457200" indent="-457200">
              <a:buFont typeface="Wingdings" charset="2"/>
              <a:buChar char="Ø"/>
            </a:pPr>
            <a:r>
              <a:rPr kumimoji="1" lang="en-US" altLang="zh-CN" sz="2800" b="1" dirty="0" smtClean="0"/>
              <a:t>m</a:t>
            </a:r>
            <a:r>
              <a:rPr kumimoji="1" lang="zh-CN" altLang="en-US" sz="2800" b="1" dirty="0" smtClean="0"/>
              <a:t>版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zh-CN" altLang="en-US" sz="2000" b="1" dirty="0" smtClean="0"/>
              <a:t>展示包段</a:t>
            </a:r>
          </a:p>
          <a:p>
            <a:pPr marL="914400" lvl="1" indent="-457200">
              <a:buFont typeface="Wingdings" charset="2"/>
              <a:buChar char="ü"/>
            </a:pPr>
            <a:r>
              <a:rPr kumimoji="1" lang="en-US" altLang="zh-CN" sz="2000" b="1" dirty="0" err="1" smtClean="0"/>
              <a:t>Adx</a:t>
            </a:r>
            <a:r>
              <a:rPr kumimoji="1" lang="zh-CN" altLang="en-US" sz="2000" b="1" dirty="0" smtClean="0"/>
              <a:t>、</a:t>
            </a:r>
            <a:r>
              <a:rPr kumimoji="1" lang="en-US" altLang="zh-CN" sz="2000" b="1" dirty="0" err="1" smtClean="0"/>
              <a:t>cpc</a:t>
            </a:r>
            <a:r>
              <a:rPr kumimoji="1" lang="zh-CN" altLang="en-US" sz="2000" b="1" dirty="0" smtClean="0"/>
              <a:t>联盟等</a:t>
            </a:r>
          </a:p>
        </p:txBody>
      </p:sp>
    </p:spTree>
    <p:extLst>
      <p:ext uri="{BB962C8B-B14F-4D97-AF65-F5344CB8AC3E}">
        <p14:creationId xmlns:p14="http://schemas.microsoft.com/office/powerpoint/2010/main" val="16485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联盟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" name="图片 3" descr="C:\Users\Administrator\Downloads\150754197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5" y="908720"/>
            <a:ext cx="583264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Administrator\Downloads\100867071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7" y="3933056"/>
            <a:ext cx="5274310" cy="31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08720"/>
            <a:ext cx="3443286" cy="57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离线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异常检测、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模型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1196752"/>
            <a:ext cx="72728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2400" dirty="0" smtClean="0"/>
              <a:t> 高斯异常检测（</a:t>
            </a:r>
            <a:r>
              <a:rPr kumimoji="1" lang="en-US" altLang="zh-CN" sz="2400" dirty="0" smtClean="0"/>
              <a:t>spark</a:t>
            </a:r>
            <a:r>
              <a:rPr kumimoji="1" lang="zh-CN" altLang="en-US" sz="2400" dirty="0" smtClean="0"/>
              <a:t>离线框架</a:t>
            </a:r>
            <a:r>
              <a:rPr kumimoji="1" lang="en-US" altLang="zh-CN" sz="2400" dirty="0" smtClean="0"/>
              <a:t>+hive</a:t>
            </a:r>
            <a:r>
              <a:rPr kumimoji="1" lang="zh-CN" altLang="en-US" sz="2400" dirty="0" smtClean="0"/>
              <a:t>）</a:t>
            </a:r>
          </a:p>
          <a:p>
            <a:pPr marL="285750" indent="-285750">
              <a:buFont typeface="Wingdings" charset="2"/>
              <a:buChar char="Ø"/>
            </a:pPr>
            <a:endParaRPr kumimoji="1" lang="zh-CN" altLang="en-US" sz="2400" dirty="0"/>
          </a:p>
          <a:p>
            <a:pPr marL="742950" lvl="1" indent="-285750">
              <a:buFont typeface="Wingdings" charset="2"/>
              <a:buChar char="l"/>
            </a:pPr>
            <a:r>
              <a:rPr kumimoji="1" lang="zh-CN" altLang="en-US" sz="2400" dirty="0" smtClean="0"/>
              <a:t>基于点位</a:t>
            </a:r>
            <a:r>
              <a:rPr kumimoji="1" lang="en-US" altLang="zh-CN" sz="2400" dirty="0" smtClean="0"/>
              <a:t>/IP</a:t>
            </a:r>
            <a:r>
              <a:rPr kumimoji="1" lang="zh-CN" altLang="en-US" sz="2400" dirty="0" smtClean="0"/>
              <a:t>聚合</a:t>
            </a:r>
          </a:p>
          <a:p>
            <a:pPr marL="742950" lvl="1" indent="-285750">
              <a:buFont typeface="Wingdings" charset="2"/>
              <a:buChar char="l"/>
            </a:pPr>
            <a:endParaRPr kumimoji="1" lang="zh-CN" altLang="en-US" sz="2400" dirty="0" smtClean="0"/>
          </a:p>
          <a:p>
            <a:pPr marL="742950" lvl="1" indent="-285750">
              <a:buFont typeface="Wingdings" charset="2"/>
              <a:buChar char="l"/>
            </a:pPr>
            <a:r>
              <a:rPr kumimoji="1" lang="zh-CN" altLang="en-US" sz="2400" dirty="0" smtClean="0"/>
              <a:t>基于点击、曝光（</a:t>
            </a:r>
            <a:r>
              <a:rPr kumimoji="1" lang="en-US" altLang="zh-CN" sz="2400" dirty="0" smtClean="0"/>
              <a:t>undergoing</a:t>
            </a:r>
            <a:r>
              <a:rPr kumimoji="1" lang="zh-CN" altLang="en-US" sz="2400" dirty="0" smtClean="0"/>
              <a:t>）</a:t>
            </a:r>
          </a:p>
          <a:p>
            <a:pPr marL="742950" lvl="1" indent="-285750">
              <a:buFont typeface="Wingdings" charset="2"/>
              <a:buChar char="l"/>
            </a:pPr>
            <a:endParaRPr kumimoji="1" lang="zh-CN" altLang="en-US" sz="2400" dirty="0" smtClean="0"/>
          </a:p>
          <a:p>
            <a:pPr marL="742950" lvl="1" indent="-285750">
              <a:buFont typeface="Wingdings" charset="2"/>
              <a:buChar char="l"/>
            </a:pPr>
            <a:r>
              <a:rPr kumimoji="1" lang="zh-CN" altLang="en-US" sz="2400" dirty="0" smtClean="0"/>
              <a:t>半监督</a:t>
            </a:r>
            <a:r>
              <a:rPr kumimoji="1" lang="en-US" altLang="zh-CN" sz="2400" dirty="0" smtClean="0"/>
              <a:t>-&gt;</a:t>
            </a:r>
            <a:r>
              <a:rPr kumimoji="1" lang="zh-CN" altLang="en-US" sz="2400" dirty="0" smtClean="0"/>
              <a:t>无监督</a:t>
            </a:r>
          </a:p>
          <a:p>
            <a:pPr marL="742950" lvl="1" indent="-285750">
              <a:buFont typeface="Wingdings" charset="2"/>
              <a:buChar char="l"/>
            </a:pPr>
            <a:endParaRPr kumimoji="1" lang="zh-CN" altLang="en-US" sz="2400" dirty="0" smtClean="0"/>
          </a:p>
          <a:p>
            <a:pPr lvl="1"/>
            <a:endParaRPr kumimoji="1" lang="zh-CN" altLang="en-US" sz="2400" dirty="0"/>
          </a:p>
          <a:p>
            <a:pPr marL="342900" indent="-342900">
              <a:buFont typeface="Wingdings" charset="2"/>
              <a:buChar char="Ø"/>
            </a:pPr>
            <a:r>
              <a:rPr kumimoji="1" lang="en-US" altLang="zh-CN" sz="2400" dirty="0" smtClean="0"/>
              <a:t>LR</a:t>
            </a:r>
            <a:r>
              <a:rPr kumimoji="1" lang="zh-CN" altLang="en-US" sz="2400" dirty="0" smtClean="0"/>
              <a:t>模型（</a:t>
            </a:r>
            <a:r>
              <a:rPr kumimoji="1" lang="en-US" altLang="zh-CN" sz="2400" dirty="0" smtClean="0"/>
              <a:t>spark</a:t>
            </a:r>
            <a:r>
              <a:rPr kumimoji="1" lang="zh-CN" altLang="en-US" sz="2400" dirty="0" smtClean="0"/>
              <a:t>）</a:t>
            </a:r>
          </a:p>
          <a:p>
            <a:pPr marL="800100" lvl="1" indent="-342900">
              <a:buFont typeface="Wingdings" charset="2"/>
              <a:buChar char="l"/>
            </a:pPr>
            <a:endParaRPr kumimoji="1" lang="zh-CN" altLang="en-US" sz="2400" dirty="0"/>
          </a:p>
          <a:p>
            <a:pPr marL="800100" lvl="1" indent="-342900">
              <a:buFont typeface="Wingdings" charset="2"/>
              <a:buChar char="l"/>
            </a:pPr>
            <a:r>
              <a:rPr kumimoji="1" lang="zh-CN" altLang="en-US" sz="2400" dirty="0" smtClean="0"/>
              <a:t>基于点击</a:t>
            </a:r>
          </a:p>
          <a:p>
            <a:pPr marL="800100" lvl="1" indent="-342900">
              <a:buFont typeface="Wingdings" charset="2"/>
              <a:buChar char="l"/>
            </a:pPr>
            <a:endParaRPr kumimoji="1" lang="zh-CN" altLang="en-US" sz="2400" dirty="0" smtClean="0"/>
          </a:p>
          <a:p>
            <a:pPr marL="800100" lvl="1" indent="-342900">
              <a:buFont typeface="Wingdings" charset="2"/>
              <a:buChar char="l"/>
            </a:pPr>
            <a:r>
              <a:rPr kumimoji="1" lang="zh-CN" altLang="en-US" sz="2400" dirty="0" smtClean="0"/>
              <a:t>准召率均在</a:t>
            </a:r>
            <a:r>
              <a:rPr kumimoji="1" lang="en-US" altLang="zh-CN" sz="2400" dirty="0" smtClean="0"/>
              <a:t>95%</a:t>
            </a:r>
            <a:r>
              <a:rPr kumimoji="1" lang="zh-CN" altLang="en-US" sz="2400" dirty="0" smtClean="0"/>
              <a:t>以上</a:t>
            </a:r>
            <a:endParaRPr kumimoji="1" lang="zh-CN" altLang="en-US" sz="2400" dirty="0"/>
          </a:p>
          <a:p>
            <a:pPr marL="800100" lvl="1" indent="-342900">
              <a:buFont typeface="Wingdings" charset="2"/>
              <a:buChar char="Ø"/>
            </a:pPr>
            <a:endParaRPr kumimoji="1"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88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特征以及分布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3280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576" y="126876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zh-CN" altLang="en-US" sz="2400" dirty="0" smtClean="0"/>
              <a:t>用户行为特征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2400" dirty="0" smtClean="0"/>
              <a:t>鼠标</a:t>
            </a:r>
            <a:r>
              <a:rPr kumimoji="1" lang="en-US" altLang="zh-CN" sz="2400" dirty="0" smtClean="0"/>
              <a:t>/</a:t>
            </a:r>
            <a:r>
              <a:rPr kumimoji="1" lang="zh-CN" altLang="en-US" sz="2400" dirty="0" smtClean="0"/>
              <a:t>触屏特征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2400" dirty="0" smtClean="0"/>
              <a:t>session</a:t>
            </a:r>
            <a:r>
              <a:rPr kumimoji="1" lang="zh-CN" altLang="en-US" sz="2400" dirty="0" smtClean="0"/>
              <a:t>特征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42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模型统一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1268760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zh-CN" sz="2400" dirty="0" smtClean="0"/>
              <a:t>PC</a:t>
            </a:r>
            <a:r>
              <a:rPr kumimoji="1" lang="zh-CN" altLang="en-US" sz="2400" dirty="0" smtClean="0"/>
              <a:t>模型统一（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undergoing</a:t>
            </a:r>
            <a:r>
              <a:rPr kumimoji="1" lang="zh-CN" altLang="en-US" sz="2400" dirty="0" smtClean="0"/>
              <a:t>）</a:t>
            </a:r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dirty="0" smtClean="0"/>
              <a:t>选取普适特征</a:t>
            </a:r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dirty="0" smtClean="0"/>
              <a:t>展示包段、</a:t>
            </a:r>
            <a:r>
              <a:rPr kumimoji="1" lang="en-US" altLang="zh-CN" sz="2400" dirty="0" err="1" smtClean="0"/>
              <a:t>cpc</a:t>
            </a:r>
            <a:r>
              <a:rPr kumimoji="1" lang="zh-CN" altLang="en-US" sz="2400" dirty="0" smtClean="0"/>
              <a:t>联盟、</a:t>
            </a:r>
            <a:r>
              <a:rPr kumimoji="1" lang="en-US" altLang="zh-CN" sz="2400" dirty="0" err="1" smtClean="0"/>
              <a:t>adx</a:t>
            </a:r>
            <a:r>
              <a:rPr kumimoji="1" lang="zh-CN" altLang="en-US" sz="2400" dirty="0" smtClean="0"/>
              <a:t>等</a:t>
            </a:r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pPr marL="342900" indent="-342900">
              <a:buFont typeface="Wingdings" charset="2"/>
              <a:buChar char="Ø"/>
            </a:pPr>
            <a:r>
              <a:rPr kumimoji="1" lang="en-US" altLang="zh-CN" sz="2400" dirty="0" smtClean="0"/>
              <a:t>app</a:t>
            </a:r>
            <a:r>
              <a:rPr kumimoji="1" lang="zh-CN" altLang="en-US" sz="2400" dirty="0" smtClean="0"/>
              <a:t>模型统一（</a:t>
            </a:r>
            <a:r>
              <a:rPr kumimoji="1" lang="en-US" altLang="zh-CN" sz="2400" dirty="0" smtClean="0">
                <a:solidFill>
                  <a:srgbClr val="00B050"/>
                </a:solidFill>
              </a:rPr>
              <a:t>done</a:t>
            </a:r>
            <a:r>
              <a:rPr kumimoji="1" lang="zh-CN" altLang="en-US" sz="2400" dirty="0" smtClean="0"/>
              <a:t>）</a:t>
            </a:r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dirty="0" smtClean="0"/>
              <a:t>展示包段</a:t>
            </a:r>
            <a:r>
              <a:rPr kumimoji="1" lang="en-US" altLang="zh-CN" sz="2400" dirty="0" smtClean="0"/>
              <a:t>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app</a:t>
            </a:r>
            <a:endParaRPr kumimoji="1" lang="zh-CN" altLang="en-US" sz="2400" dirty="0" smtClean="0"/>
          </a:p>
          <a:p>
            <a:pPr marL="800100" lvl="1" indent="-342900">
              <a:buFont typeface="Wingdings" charset="2"/>
              <a:buChar char="ü"/>
            </a:pPr>
            <a:r>
              <a:rPr kumimoji="1" lang="en-US" altLang="zh-CN" sz="2400" dirty="0" smtClean="0"/>
              <a:t>App</a:t>
            </a:r>
            <a:r>
              <a:rPr kumimoji="1" lang="zh-CN" altLang="en-US" sz="2400" dirty="0" smtClean="0"/>
              <a:t>联盟</a:t>
            </a:r>
          </a:p>
          <a:p>
            <a:pPr marL="800100" lvl="1" indent="-342900">
              <a:buFont typeface="Wingdings" charset="2"/>
              <a:buChar char="ü"/>
            </a:pPr>
            <a:r>
              <a:rPr kumimoji="1" lang="en-US" altLang="zh-CN" sz="2400" dirty="0" err="1" smtClean="0"/>
              <a:t>Adx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app</a:t>
            </a:r>
            <a:endParaRPr kumimoji="1"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62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效果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流量反作弊周报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172400" cy="2257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09951"/>
            <a:ext cx="5427340" cy="33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反劫持介绍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3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49845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系统流程图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345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6943"/>
            <a:ext cx="9065241" cy="896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9" y="5051204"/>
            <a:ext cx="8820472" cy="5876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1299411" y="4555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4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49845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系统流程图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875358"/>
            <a:ext cx="7560840" cy="58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8864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CPS</a:t>
            </a:r>
            <a:r>
              <a:rPr lang="zh-CN" altLang="en-US" sz="2800" dirty="0" smtClean="0"/>
              <a:t>反劫持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683568" y="1340768"/>
            <a:ext cx="69847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400" dirty="0" smtClean="0"/>
              <a:t>依赖的外部</a:t>
            </a:r>
            <a:r>
              <a:rPr kumimoji="1" lang="en-US" altLang="zh-CN" sz="2400" dirty="0" smtClean="0"/>
              <a:t>hive</a:t>
            </a:r>
            <a:r>
              <a:rPr kumimoji="1" lang="zh-CN" altLang="en-US" sz="2400" dirty="0" smtClean="0"/>
              <a:t>表</a:t>
            </a:r>
          </a:p>
          <a:p>
            <a:pPr lvl="1"/>
            <a:endParaRPr kumimoji="1" lang="zh-CN" altLang="en-US" sz="2400" dirty="0" smtClean="0"/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 smtClean="0"/>
              <a:t>T+1</a:t>
            </a:r>
            <a:r>
              <a:rPr kumimoji="1" lang="zh-CN" altLang="en-US" sz="2400" dirty="0" smtClean="0"/>
              <a:t>产出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接入反刷单</a:t>
            </a:r>
            <a:r>
              <a:rPr kumimoji="1" lang="en-US" altLang="zh-CN" sz="2400" dirty="0" smtClean="0"/>
              <a:t>L1</a:t>
            </a:r>
            <a:r>
              <a:rPr kumimoji="1" lang="zh-CN" altLang="en-US" sz="2400" dirty="0" smtClean="0"/>
              <a:t>数据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每天新增挖掘订单数</a:t>
            </a:r>
            <a:r>
              <a:rPr kumimoji="1" lang="en-US" altLang="zh-CN" sz="2400" dirty="0" smtClean="0"/>
              <a:t>4w</a:t>
            </a:r>
            <a:r>
              <a:rPr kumimoji="1" lang="zh-CN" altLang="en-US" sz="2400" dirty="0" smtClean="0"/>
              <a:t>单左右</a:t>
            </a:r>
            <a:endParaRPr kumimoji="1"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22376"/>
              </p:ext>
            </p:extLst>
          </p:nvPr>
        </p:nvGraphicFramePr>
        <p:xfrm>
          <a:off x="539552" y="1988840"/>
          <a:ext cx="8229600" cy="37134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表名</a:t>
                      </a:r>
                    </a:p>
                  </a:txBody>
                  <a:tcPr marL="127000" marR="1905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b="1">
                          <a:solidFill>
                            <a:srgbClr val="000000"/>
                          </a:solidFill>
                          <a:effectLst/>
                        </a:rPr>
                        <a:t>备注</a:t>
                      </a:r>
                    </a:p>
                  </a:txBody>
                  <a:tcPr marL="127000" marR="1905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fdm.fdm_ads_newunion_click_log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站外点击表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gdm.gdm_online_log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站内点击表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app.app_anti_order_fraud_l1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反刷单</a:t>
                      </a:r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L1</a:t>
                      </a:r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数据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app.app_anti_order_fraud_l2_cps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>
                          <a:solidFill>
                            <a:srgbClr val="FF0000"/>
                          </a:solidFill>
                          <a:effectLst/>
                        </a:rPr>
                        <a:t>L2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反刷单高召回的表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</a:rPr>
                        <a:t>fdm.fdm_union_commission_monitor_union_order_detail_chain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CPS</a:t>
                      </a:r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联盟订单的</a:t>
                      </a:r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SKU</a:t>
                      </a:r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表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fdm.fdm_union_commission_monitor_union_order_chain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CPS</a:t>
                      </a:r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联盟订单表</a:t>
                      </a:r>
                    </a:p>
                  </a:txBody>
                  <a:tcPr marL="127000" marR="127000" marT="88900" marB="889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4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350" y="116632"/>
            <a:ext cx="8229600" cy="756642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</a:rPr>
              <a:t>内容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sz="2400" dirty="0" smtClean="0"/>
              <a:t>相关名词、业务</a:t>
            </a:r>
          </a:p>
          <a:p>
            <a:pPr marL="400050" indent="-400050">
              <a:buFont typeface="+mj-ea"/>
              <a:buAutoNum type="ea1JpnChsDbPeriod"/>
            </a:pPr>
            <a:endParaRPr kumimoji="1" lang="zh-CN" altLang="en-US" sz="2400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sz="2400" dirty="0" smtClean="0"/>
              <a:t>站外流量反作弊</a:t>
            </a:r>
          </a:p>
          <a:p>
            <a:pPr marL="400050" indent="-400050">
              <a:buFont typeface="+mj-ea"/>
              <a:buAutoNum type="ea1JpnChsDbPeriod"/>
            </a:pPr>
            <a:endParaRPr kumimoji="1" lang="zh-CN" altLang="en-US" sz="2400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sz="2400" dirty="0" smtClean="0"/>
              <a:t>站外流量反劫持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8864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CPS</a:t>
            </a:r>
            <a:r>
              <a:rPr lang="zh-CN" altLang="en-US" sz="2800" dirty="0" smtClean="0"/>
              <a:t>反劫持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683568" y="1340768"/>
            <a:ext cx="6984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 err="1" smtClean="0"/>
              <a:t>Bufflo</a:t>
            </a:r>
            <a:r>
              <a:rPr kumimoji="1" lang="zh-CN" altLang="en-US" sz="2400" dirty="0" smtClean="0"/>
              <a:t>调度（任务依赖）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 smtClean="0"/>
              <a:t>T+1</a:t>
            </a:r>
            <a:r>
              <a:rPr kumimoji="1" lang="zh-CN" altLang="en-US" sz="2400" dirty="0" smtClean="0"/>
              <a:t>产出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接入反刷单</a:t>
            </a:r>
            <a:r>
              <a:rPr kumimoji="1" lang="en-US" altLang="zh-CN" sz="2400" dirty="0" smtClean="0"/>
              <a:t>L1</a:t>
            </a:r>
            <a:r>
              <a:rPr kumimoji="1" lang="zh-CN" altLang="en-US" sz="2400" dirty="0" smtClean="0"/>
              <a:t>数据（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天数据对应</a:t>
            </a:r>
            <a:r>
              <a:rPr kumimoji="1" lang="en-US" altLang="zh-CN" sz="2400" dirty="0" smtClean="0"/>
              <a:t>8</a:t>
            </a:r>
            <a:r>
              <a:rPr kumimoji="1" lang="zh-CN" altLang="en-US" sz="2400" dirty="0" smtClean="0"/>
              <a:t>天订单数据）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每天新增挖掘订单数</a:t>
            </a:r>
            <a:r>
              <a:rPr kumimoji="1" lang="en-US" altLang="zh-CN" sz="2400" dirty="0" smtClean="0"/>
              <a:t>4w</a:t>
            </a:r>
            <a:r>
              <a:rPr kumimoji="1" lang="zh-CN" altLang="en-US" sz="2400" dirty="0" smtClean="0"/>
              <a:t>单左右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16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8864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CPS</a:t>
            </a:r>
            <a:r>
              <a:rPr lang="zh-CN" altLang="en-US" sz="2800" dirty="0" smtClean="0"/>
              <a:t>反劫持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应对策略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683568" y="1340768"/>
            <a:ext cx="698477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/>
              <a:t>i</a:t>
            </a:r>
            <a:r>
              <a:rPr kumimoji="1" lang="en-US" altLang="zh-CN" sz="2400" dirty="0" smtClean="0"/>
              <a:t>nner/http</a:t>
            </a:r>
            <a:r>
              <a:rPr kumimoji="1" lang="zh-CN" altLang="en-US" sz="2400" dirty="0" smtClean="0"/>
              <a:t>劫持</a:t>
            </a:r>
            <a:endParaRPr kumimoji="1" lang="zh-CN" altLang="en-US" sz="2400" dirty="0"/>
          </a:p>
          <a:p>
            <a:pPr marL="800100" lvl="1" indent="-342900">
              <a:buFont typeface="Wingdings" charset="2"/>
              <a:buChar char="ü"/>
            </a:pPr>
            <a:endParaRPr kumimoji="1" lang="zh-CN" altLang="en-US" sz="2400" dirty="0" smtClean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000" dirty="0" smtClean="0"/>
              <a:t>全站</a:t>
            </a:r>
            <a:r>
              <a:rPr kumimoji="1" lang="en-US" altLang="zh-CN" sz="2000" dirty="0" smtClean="0"/>
              <a:t>https</a:t>
            </a:r>
            <a:endParaRPr kumimoji="1" lang="zh-CN" altLang="en-US" sz="2000" dirty="0"/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 err="1" smtClean="0"/>
              <a:t>Dns</a:t>
            </a:r>
            <a:r>
              <a:rPr kumimoji="1" lang="zh-CN" altLang="en-US" sz="2400" dirty="0" smtClean="0"/>
              <a:t>劫持</a:t>
            </a:r>
            <a:endParaRPr kumimoji="1" lang="zh-CN" altLang="en-US" sz="2400" dirty="0"/>
          </a:p>
          <a:p>
            <a:pPr marL="800100" lvl="1" indent="-342900">
              <a:buFont typeface="Wingdings" charset="2"/>
              <a:buChar char="ü"/>
            </a:pPr>
            <a:endParaRPr kumimoji="1" lang="zh-CN" altLang="en-US" sz="2400" dirty="0" smtClean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000" dirty="0" smtClean="0"/>
              <a:t>找到替代京东</a:t>
            </a:r>
            <a:r>
              <a:rPr kumimoji="1" lang="en-US" altLang="zh-CN" sz="2000" dirty="0" smtClean="0"/>
              <a:t>cookie(</a:t>
            </a:r>
            <a:r>
              <a:rPr kumimoji="1" lang="en-US" altLang="zh-CN" sz="2000" dirty="0" err="1" smtClean="0"/>
              <a:t>jda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的组合维度</a:t>
            </a:r>
            <a:r>
              <a:rPr kumimoji="1" lang="zh-CN" altLang="en-US" sz="2000" dirty="0" smtClean="0"/>
              <a:t>特征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评估中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000" dirty="0" smtClean="0"/>
              <a:t>尝试新的方式，种植唯一</a:t>
            </a:r>
            <a:r>
              <a:rPr kumimoji="1" lang="zh-CN" altLang="en-US" sz="2000" dirty="0" smtClean="0"/>
              <a:t>标识（</a:t>
            </a:r>
            <a:r>
              <a:rPr kumimoji="1" lang="zh-CN" altLang="en-US" sz="2000" dirty="0" smtClean="0"/>
              <a:t>待调研</a:t>
            </a:r>
            <a:r>
              <a:rPr kumimoji="1" lang="zh-CN" altLang="en-US" sz="2000" dirty="0" smtClean="0"/>
              <a:t>）</a:t>
            </a:r>
            <a:endParaRPr kumimoji="1" lang="zh-CN" alt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kumimoji="1" lang="en-US" altLang="zh-CN" sz="2000" dirty="0" err="1" smtClean="0"/>
              <a:t>Cancas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fingerprinting</a:t>
            </a:r>
            <a:endParaRPr kumimoji="1" lang="zh-CN" altLang="en-US" sz="2000" dirty="0" smtClean="0"/>
          </a:p>
          <a:p>
            <a:pPr marL="1257300" lvl="2" indent="-342900">
              <a:buFont typeface="Arial" charset="0"/>
              <a:buChar char="•"/>
            </a:pPr>
            <a:r>
              <a:rPr kumimoji="1" lang="en-US" altLang="zh-CN" sz="2000" dirty="0" smtClean="0"/>
              <a:t>HSTS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SuperCookie</a:t>
            </a:r>
            <a:endParaRPr kumimoji="1" lang="zh-CN" altLang="en-US" sz="2000" dirty="0" smtClean="0"/>
          </a:p>
          <a:p>
            <a:pPr marL="342900" indent="-342900">
              <a:buFont typeface="+mj-lt"/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84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 smtClean="0">
                <a:latin typeface="微软雅黑" pitchFamily="34" charset="-122"/>
                <a:ea typeface="微软雅黑" pitchFamily="34" charset="-122"/>
              </a:rPr>
              <a:t>Thankyou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5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一、相关名词、业务介绍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6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19" y="349845"/>
            <a:ext cx="863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552" y="1412776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2400" b="1" dirty="0" smtClean="0"/>
              <a:t>站外流量</a:t>
            </a:r>
          </a:p>
          <a:p>
            <a:pPr marL="285750" indent="-285750">
              <a:buFont typeface="Wingdings" charset="2"/>
              <a:buChar char="Ø"/>
            </a:pPr>
            <a:endParaRPr kumimoji="1" lang="zh-CN" altLang="en-US" sz="2400" b="1" dirty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b="1" dirty="0" smtClean="0"/>
              <a:t>站外渠道</a:t>
            </a:r>
          </a:p>
          <a:p>
            <a:pPr marL="800100" lvl="1" indent="-342900">
              <a:buFont typeface="Wingdings" charset="2"/>
              <a:buChar char="ü"/>
            </a:pPr>
            <a:endParaRPr kumimoji="1" lang="zh-CN" altLang="en-US" sz="2400" b="1" dirty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b="1" dirty="0"/>
              <a:t>非京东域到京</a:t>
            </a:r>
            <a:r>
              <a:rPr kumimoji="1" lang="zh-CN" altLang="en-US" sz="2400" b="1" dirty="0" smtClean="0"/>
              <a:t>东域</a:t>
            </a:r>
          </a:p>
          <a:p>
            <a:pPr marL="800100" lvl="1" indent="-342900">
              <a:buFont typeface="Wingdings" charset="2"/>
              <a:buChar char="ü"/>
            </a:pPr>
            <a:endParaRPr kumimoji="1" lang="zh-CN" altLang="en-US" sz="2400" b="1" dirty="0"/>
          </a:p>
          <a:p>
            <a:pPr marL="800100" lvl="1" indent="-342900">
              <a:buFont typeface="Wingdings" charset="2"/>
              <a:buChar char="ü"/>
            </a:pPr>
            <a:r>
              <a:rPr kumimoji="1" lang="zh-CN" altLang="en-US" sz="2400" b="1" dirty="0" smtClean="0"/>
              <a:t>广告位</a:t>
            </a:r>
            <a:r>
              <a:rPr kumimoji="1" lang="en-US" altLang="zh-CN" sz="2400" b="1" dirty="0" smtClean="0"/>
              <a:t>id</a:t>
            </a:r>
            <a:r>
              <a:rPr kumimoji="1" lang="zh-CN" altLang="en-US" sz="2400" b="1" dirty="0" smtClean="0"/>
              <a:t>、推广位</a:t>
            </a:r>
            <a:r>
              <a:rPr kumimoji="1" lang="en-US" altLang="zh-CN" sz="2400" b="1" dirty="0" smtClean="0"/>
              <a:t>id</a:t>
            </a:r>
            <a:r>
              <a:rPr kumimoji="1" lang="zh-CN" altLang="en-US" sz="2400" b="1" dirty="0" smtClean="0"/>
              <a:t>、站点</a:t>
            </a:r>
            <a:r>
              <a:rPr kumimoji="1" lang="en-US" altLang="zh-CN" sz="2400" b="1" dirty="0" smtClean="0"/>
              <a:t>id</a:t>
            </a:r>
            <a:r>
              <a:rPr kumimoji="1" lang="zh-CN" altLang="en-US" sz="2400" b="1" dirty="0" smtClean="0"/>
              <a:t>等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50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9127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QQ-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首页-图片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商品广告（广告位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25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zh-CN" altLang="en-US" sz="2000" dirty="0"/>
          </a:p>
          <a:p>
            <a:pPr>
              <a:spcBef>
                <a:spcPct val="2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102097"/>
            <a:ext cx="8555644" cy="44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19" y="349845"/>
            <a:ext cx="863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酷我音乐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首页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-客户端第一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通栏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广告位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ID: 810/811)</a:t>
            </a:r>
            <a:endParaRPr lang="zh-CN" altLang="en-US" sz="2000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203325"/>
            <a:ext cx="818515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酷我音乐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新闻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弹窗迷你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页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广告位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1606/1607)</a:t>
            </a:r>
            <a:endParaRPr lang="zh-CN" altLang="en-US" sz="2000" dirty="0"/>
          </a:p>
          <a:p>
            <a:pPr>
              <a:spcBef>
                <a:spcPct val="2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01738"/>
            <a:ext cx="81915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1520" y="332656"/>
            <a:ext cx="69127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酷我音乐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首页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tips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弹窗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（广告位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1595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zh-CN" altLang="en-US" sz="2000" dirty="0"/>
          </a:p>
          <a:p>
            <a:pPr>
              <a:spcBef>
                <a:spcPct val="2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328738"/>
            <a:ext cx="682148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6021288"/>
            <a:ext cx="4752528" cy="369332"/>
          </a:xfrm>
          <a:prstGeom prst="rect">
            <a:avLst/>
          </a:prstGeom>
          <a:solidFill>
            <a:srgbClr val="C0504E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1595</a:t>
            </a:r>
            <a:r>
              <a:rPr lang="zh-CN" altLang="en-US" dirty="0" smtClean="0">
                <a:solidFill>
                  <a:schemeClr val="bg1"/>
                </a:solidFill>
              </a:rPr>
              <a:t>广告位没有发现异常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、站外流量反作弊介绍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1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  <a:alpha val="56000"/>
          </a:schemeClr>
        </a:solidFill>
        <a:ln>
          <a:noFill/>
        </a:ln>
        <a:effectLst>
          <a:outerShdw blurRad="50800" dist="38100" dir="16200000" rotWithShape="0">
            <a:prstClr val="black">
              <a:alpha val="16000"/>
            </a:prstClr>
          </a:outerShdw>
        </a:effectLst>
      </a:spPr>
      <a:bodyPr anchor="ctr">
        <a:scene3d>
          <a:camera prst="orthographicFront"/>
          <a:lightRig rig="threePt" dir="t"/>
        </a:scene3d>
        <a:sp3d>
          <a:contourClr>
            <a:srgbClr val="FFFFFF"/>
          </a:contourClr>
        </a:sp3d>
      </a:bodyPr>
      <a:lstStyle>
        <a:defPPr algn="ctr">
          <a:defRPr sz="2800" dirty="0" smtClean="0">
            <a:solidFill>
              <a:srgbClr val="FFC000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PPT模板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PPT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10955</TotalTime>
  <Words>409</Words>
  <Application>Microsoft Macintosh PowerPoint</Application>
  <PresentationFormat>全屏显示(4:3)</PresentationFormat>
  <Paragraphs>118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Calibri</vt:lpstr>
      <vt:lpstr>FrutigerNext LT Regular</vt:lpstr>
      <vt:lpstr>Wingdings</vt:lpstr>
      <vt:lpstr>宋体</vt:lpstr>
      <vt:lpstr>微软雅黑</vt:lpstr>
      <vt:lpstr>Arial</vt:lpstr>
      <vt:lpstr>1_Office 主题​​</vt:lpstr>
      <vt:lpstr>1_PPT模板</vt:lpstr>
      <vt:lpstr>站外流量反作弊介绍  效果组 毕野</vt:lpstr>
      <vt:lpstr>内容</vt:lpstr>
      <vt:lpstr>一、相关名词、业务介绍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二、站外流量反作弊介绍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三、CPS反劫持介绍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数字营销产品部之我见</dc:title>
  <dc:creator>Helpdesk</dc:creator>
  <cp:lastModifiedBy>Microsoft Office 用户</cp:lastModifiedBy>
  <cp:revision>304</cp:revision>
  <dcterms:created xsi:type="dcterms:W3CDTF">2015-07-30T09:09:27Z</dcterms:created>
  <dcterms:modified xsi:type="dcterms:W3CDTF">2016-09-01T08:12:45Z</dcterms:modified>
</cp:coreProperties>
</file>